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F8F"/>
    <a:srgbClr val="B7FFCF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8" d="100"/>
          <a:sy n="118" d="100"/>
        </p:scale>
        <p:origin x="-1733" y="29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Título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28" name="27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8507-D652-4353-AECD-25715DFE91B1}" type="datetimeFigureOut">
              <a:rPr lang="es-ES" smtClean="0"/>
              <a:pPr/>
              <a:t>06/05/2021</a:t>
            </a:fld>
            <a:endParaRPr lang="es-ES"/>
          </a:p>
        </p:txBody>
      </p:sp>
      <p:sp>
        <p:nvSpPr>
          <p:cNvPr id="17" name="16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29" name="2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A9931-50A4-4B09-8768-6362A8EC4048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9" name="8 Subtítulo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s-ES" smtClean="0"/>
              <a:t>Haga clic para modificar el estilo de subtítulo del patrón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8507-D652-4353-AECD-25715DFE91B1}" type="datetimeFigureOut">
              <a:rPr lang="es-ES" smtClean="0"/>
              <a:pPr/>
              <a:t>06/05/2021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A9931-50A4-4B09-8768-6362A8EC404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8507-D652-4353-AECD-25715DFE91B1}" type="datetimeFigureOut">
              <a:rPr lang="es-ES" smtClean="0"/>
              <a:pPr/>
              <a:t>06/05/2021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A9931-50A4-4B09-8768-6362A8EC404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8507-D652-4353-AECD-25715DFE91B1}" type="datetimeFigureOut">
              <a:rPr lang="es-ES" smtClean="0"/>
              <a:pPr/>
              <a:t>06/05/2021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A9931-50A4-4B09-8768-6362A8EC404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8507-D652-4353-AECD-25715DFE91B1}" type="datetimeFigureOut">
              <a:rPr lang="es-ES" smtClean="0"/>
              <a:pPr/>
              <a:t>06/05/2021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fld id="{031A9931-50A4-4B09-8768-6362A8EC404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8507-D652-4353-AECD-25715DFE91B1}" type="datetimeFigureOut">
              <a:rPr lang="es-ES" smtClean="0"/>
              <a:pPr/>
              <a:t>06/05/2021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A9931-50A4-4B09-8768-6362A8EC404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5" name="4 Marcador de contenido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8507-D652-4353-AECD-25715DFE91B1}" type="datetimeFigureOut">
              <a:rPr lang="es-ES" smtClean="0"/>
              <a:pPr/>
              <a:t>06/05/2021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A9931-50A4-4B09-8768-6362A8EC404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8507-D652-4353-AECD-25715DFE91B1}" type="datetimeFigureOut">
              <a:rPr lang="es-ES" smtClean="0"/>
              <a:pPr/>
              <a:t>06/05/2021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A9931-50A4-4B09-8768-6362A8EC404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8507-D652-4353-AECD-25715DFE91B1}" type="datetimeFigureOut">
              <a:rPr lang="es-ES" smtClean="0"/>
              <a:pPr/>
              <a:t>06/05/2021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A9931-50A4-4B09-8768-6362A8EC404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8507-D652-4353-AECD-25715DFE91B1}" type="datetimeFigureOut">
              <a:rPr lang="es-ES" smtClean="0"/>
              <a:pPr/>
              <a:t>06/05/2021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A9931-50A4-4B09-8768-6362A8EC404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es-E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Haga clic en el icono para agregar una imagen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8507-D652-4353-AECD-25715DFE91B1}" type="datetimeFigureOut">
              <a:rPr lang="es-ES" smtClean="0"/>
              <a:pPr/>
              <a:t>06/05/2021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A9931-50A4-4B09-8768-6362A8EC404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2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13" name="1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  <a:p>
            <a:pPr lvl="1" eaLnBrk="1" latinLnBrk="0" hangingPunct="1"/>
            <a:r>
              <a:rPr kumimoji="0" lang="es-ES" smtClean="0"/>
              <a:t>Segundo nivel</a:t>
            </a:r>
          </a:p>
          <a:p>
            <a:pPr lvl="2" eaLnBrk="1" latinLnBrk="0" hangingPunct="1"/>
            <a:r>
              <a:rPr kumimoji="0" lang="es-ES" smtClean="0"/>
              <a:t>Tercer nivel</a:t>
            </a:r>
          </a:p>
          <a:p>
            <a:pPr lvl="3" eaLnBrk="1" latinLnBrk="0" hangingPunct="1"/>
            <a:r>
              <a:rPr kumimoji="0" lang="es-ES" smtClean="0"/>
              <a:t>Cuarto nivel</a:t>
            </a:r>
          </a:p>
          <a:p>
            <a:pPr lvl="4" eaLnBrk="1" latinLnBrk="0" hangingPunct="1"/>
            <a:r>
              <a:rPr kumimoji="0" lang="es-ES" smtClean="0"/>
              <a:t>Quinto nivel</a:t>
            </a:r>
            <a:endParaRPr kumimoji="0" lang="en-US"/>
          </a:p>
        </p:txBody>
      </p:sp>
      <p:sp>
        <p:nvSpPr>
          <p:cNvPr id="14" name="1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B5198507-D652-4353-AECD-25715DFE91B1}" type="datetimeFigureOut">
              <a:rPr lang="es-ES" smtClean="0"/>
              <a:pPr/>
              <a:t>06/05/2021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23" name="22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031A9931-50A4-4B09-8768-6362A8EC404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714348" y="714356"/>
            <a:ext cx="7772400" cy="1470025"/>
          </a:xfr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s-ES" dirty="0" smtClean="0"/>
              <a:t>JUEGO DE PREGUNTAS</a:t>
            </a:r>
            <a:endParaRPr lang="es-E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57290" y="2214554"/>
            <a:ext cx="6400800" cy="1752600"/>
          </a:xfrm>
        </p:spPr>
        <p:txBody>
          <a:bodyPr/>
          <a:lstStyle/>
          <a:p>
            <a:r>
              <a:rPr lang="es-ES" dirty="0" smtClean="0"/>
              <a:t>JAVASCRIPT</a:t>
            </a:r>
            <a:endParaRPr lang="es-E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744" t="9260" r="1029" b="23271"/>
          <a:stretch>
            <a:fillRect/>
          </a:stretch>
        </p:blipFill>
        <p:spPr bwMode="auto">
          <a:xfrm>
            <a:off x="857224" y="3429000"/>
            <a:ext cx="7429552" cy="28705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s-ES" dirty="0" smtClean="0"/>
              <a:t>PROGRAMACIÓN JAVASCRIPT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0634"/>
          </a:xfrm>
        </p:spPr>
        <p:txBody>
          <a:bodyPr>
            <a:normAutofit/>
          </a:bodyPr>
          <a:lstStyle/>
          <a:p>
            <a:pPr>
              <a:buNone/>
            </a:pPr>
            <a:endParaRPr lang="es-ES" sz="2400" dirty="0" smtClean="0"/>
          </a:p>
          <a:p>
            <a:pPr>
              <a:buNone/>
            </a:pPr>
            <a:endParaRPr lang="es-ES" sz="2400" dirty="0" smtClean="0"/>
          </a:p>
          <a:p>
            <a:pPr>
              <a:buNone/>
            </a:pPr>
            <a:endParaRPr lang="es-ES" dirty="0"/>
          </a:p>
        </p:txBody>
      </p:sp>
      <p:sp>
        <p:nvSpPr>
          <p:cNvPr id="4" name="3 CuadroTexto"/>
          <p:cNvSpPr txBox="1"/>
          <p:nvPr/>
        </p:nvSpPr>
        <p:spPr>
          <a:xfrm>
            <a:off x="785786" y="2071678"/>
            <a:ext cx="7643866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2400" dirty="0" smtClean="0"/>
              <a:t>4) Debajo de la función “</a:t>
            </a:r>
            <a:r>
              <a:rPr lang="es-ES" sz="2400" dirty="0" smtClean="0">
                <a:solidFill>
                  <a:srgbClr val="FFFF00"/>
                </a:solidFill>
              </a:rPr>
              <a:t>inicio()</a:t>
            </a:r>
            <a:r>
              <a:rPr lang="es-ES" sz="2400" dirty="0" smtClean="0"/>
              <a:t>” vas a crear la función “</a:t>
            </a:r>
            <a:r>
              <a:rPr lang="es-ES" sz="2400" dirty="0" err="1" smtClean="0">
                <a:solidFill>
                  <a:srgbClr val="FFFF00"/>
                </a:solidFill>
              </a:rPr>
              <a:t>montarPregunta</a:t>
            </a:r>
            <a:r>
              <a:rPr lang="es-ES" sz="2400" dirty="0" smtClean="0">
                <a:solidFill>
                  <a:srgbClr val="FFFF00"/>
                </a:solidFill>
              </a:rPr>
              <a:t>()</a:t>
            </a:r>
            <a:r>
              <a:rPr lang="es-ES" sz="2400" dirty="0" smtClean="0"/>
              <a:t>”, en la que se va programar el algoritmo para que vayan saliendo en pantalla los elementos de cada una de las preguntas.</a:t>
            </a:r>
          </a:p>
          <a:p>
            <a:pPr algn="just"/>
            <a:r>
              <a:rPr lang="es-ES" sz="2400" dirty="0" smtClean="0"/>
              <a:t>    - Habilitar botones de la respuestas</a:t>
            </a:r>
          </a:p>
          <a:p>
            <a:pPr algn="just"/>
            <a:r>
              <a:rPr lang="es-ES" sz="2400" dirty="0" smtClean="0"/>
              <a:t>    - Buscar la siguiente pregunta (“</a:t>
            </a:r>
            <a:r>
              <a:rPr lang="es-ES" sz="2400" dirty="0" err="1" smtClean="0">
                <a:solidFill>
                  <a:srgbClr val="FFFF00"/>
                </a:solidFill>
              </a:rPr>
              <a:t>numeroPregunta</a:t>
            </a:r>
            <a:r>
              <a:rPr lang="es-ES" sz="2400" dirty="0" smtClean="0"/>
              <a:t>”)</a:t>
            </a:r>
          </a:p>
          <a:p>
            <a:pPr algn="just"/>
            <a:r>
              <a:rPr lang="es-ES" sz="2400" dirty="0" smtClean="0"/>
              <a:t>    - Meter en la variable “</a:t>
            </a:r>
            <a:r>
              <a:rPr lang="es-ES" sz="2400" dirty="0" err="1" smtClean="0">
                <a:solidFill>
                  <a:srgbClr val="FFFF00"/>
                </a:solidFill>
              </a:rPr>
              <a:t>preguntaActual</a:t>
            </a:r>
            <a:r>
              <a:rPr lang="es-ES" sz="2400" dirty="0" smtClean="0"/>
              <a:t>” la pregunta con la          	que se va a jugar</a:t>
            </a:r>
          </a:p>
          <a:p>
            <a:pPr algn="just"/>
            <a:r>
              <a:rPr lang="es-ES" sz="2400" dirty="0" smtClean="0"/>
              <a:t>    - Escribir el enunciado y las respuestas de la pregunta</a:t>
            </a:r>
          </a:p>
          <a:p>
            <a:pPr algn="just"/>
            <a:r>
              <a:rPr lang="es-ES" sz="2400" dirty="0" smtClean="0"/>
              <a:t>    - Meter en la variable “</a:t>
            </a:r>
            <a:r>
              <a:rPr lang="es-ES" sz="2400" dirty="0" err="1" smtClean="0">
                <a:solidFill>
                  <a:srgbClr val="FFFF00"/>
                </a:solidFill>
              </a:rPr>
              <a:t>respuestaCorrecta</a:t>
            </a:r>
            <a:r>
              <a:rPr lang="es-ES" sz="2400" dirty="0" smtClean="0"/>
              <a:t>” la posición de 	la respuesta buena</a:t>
            </a:r>
          </a:p>
          <a:p>
            <a:pPr algn="just"/>
            <a:endParaRPr lang="es-ES" sz="2400" dirty="0"/>
          </a:p>
          <a:p>
            <a:endParaRPr lang="es-ES" sz="2400" dirty="0"/>
          </a:p>
          <a:p>
            <a:endParaRPr lang="es-ES" dirty="0"/>
          </a:p>
          <a:p>
            <a:endParaRPr lang="es-E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s-ES" dirty="0" smtClean="0"/>
              <a:t>PROGRAMACIÓN JAVASCRIPT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0634"/>
          </a:xfrm>
        </p:spPr>
        <p:txBody>
          <a:bodyPr>
            <a:normAutofit/>
          </a:bodyPr>
          <a:lstStyle/>
          <a:p>
            <a:pPr>
              <a:buNone/>
            </a:pPr>
            <a:endParaRPr lang="es-ES" sz="2400" dirty="0" smtClean="0"/>
          </a:p>
          <a:p>
            <a:pPr>
              <a:buNone/>
            </a:pPr>
            <a:endParaRPr lang="es-ES" sz="2400" dirty="0" smtClean="0"/>
          </a:p>
          <a:p>
            <a:pPr>
              <a:buNone/>
            </a:pPr>
            <a:endParaRPr lang="es-ES" dirty="0"/>
          </a:p>
        </p:txBody>
      </p:sp>
      <p:sp>
        <p:nvSpPr>
          <p:cNvPr id="4" name="3 CuadroTexto"/>
          <p:cNvSpPr txBox="1"/>
          <p:nvPr/>
        </p:nvSpPr>
        <p:spPr>
          <a:xfrm>
            <a:off x="571472" y="1643050"/>
            <a:ext cx="8143932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2400" dirty="0" smtClean="0"/>
              <a:t>5) Debajo de la función “</a:t>
            </a:r>
            <a:r>
              <a:rPr lang="es-ES" sz="2400" dirty="0" err="1" smtClean="0">
                <a:solidFill>
                  <a:srgbClr val="FFFF00"/>
                </a:solidFill>
              </a:rPr>
              <a:t>montarPregunta</a:t>
            </a:r>
            <a:r>
              <a:rPr lang="es-ES" sz="2400" dirty="0" smtClean="0">
                <a:solidFill>
                  <a:srgbClr val="FFFF00"/>
                </a:solidFill>
              </a:rPr>
              <a:t>()</a:t>
            </a:r>
            <a:r>
              <a:rPr lang="es-ES" sz="2400" dirty="0" smtClean="0"/>
              <a:t>” vas a crear la función “</a:t>
            </a:r>
            <a:r>
              <a:rPr lang="es-ES" sz="2400" dirty="0" err="1" smtClean="0">
                <a:solidFill>
                  <a:srgbClr val="FFFF00"/>
                </a:solidFill>
              </a:rPr>
              <a:t>comprobarRespuesta</a:t>
            </a:r>
            <a:r>
              <a:rPr lang="es-ES" sz="2400" dirty="0" smtClean="0">
                <a:solidFill>
                  <a:srgbClr val="FFFF00"/>
                </a:solidFill>
              </a:rPr>
              <a:t>(</a:t>
            </a:r>
            <a:r>
              <a:rPr lang="es-ES" sz="2400" dirty="0" err="1" smtClean="0">
                <a:solidFill>
                  <a:srgbClr val="FFFF00"/>
                </a:solidFill>
              </a:rPr>
              <a:t>numeroRespuesta</a:t>
            </a:r>
            <a:r>
              <a:rPr lang="es-ES" sz="2400" dirty="0" smtClean="0">
                <a:solidFill>
                  <a:srgbClr val="FFFF00"/>
                </a:solidFill>
              </a:rPr>
              <a:t>)</a:t>
            </a:r>
            <a:r>
              <a:rPr lang="es-ES" sz="2400" dirty="0" smtClean="0"/>
              <a:t>”, </a:t>
            </a:r>
            <a:r>
              <a:rPr lang="es-ES" sz="2400" dirty="0" smtClean="0"/>
              <a:t>en la que se </a:t>
            </a:r>
            <a:r>
              <a:rPr lang="es-ES" sz="2400" dirty="0" smtClean="0"/>
              <a:t>va a </a:t>
            </a:r>
            <a:r>
              <a:rPr lang="es-ES" sz="2400" dirty="0" smtClean="0"/>
              <a:t>programar el algoritmo para determinar si se ha acertado o no y, en el caso de acertar, pasar a la siguiente pregunta</a:t>
            </a:r>
            <a:r>
              <a:rPr lang="es-ES" sz="2400" dirty="0" smtClean="0"/>
              <a:t>.</a:t>
            </a:r>
          </a:p>
          <a:p>
            <a:pPr algn="just"/>
            <a:endParaRPr lang="es-ES" sz="2000" dirty="0" smtClean="0"/>
          </a:p>
          <a:p>
            <a:pPr algn="just"/>
            <a:r>
              <a:rPr lang="es-ES" sz="2000" dirty="0" smtClean="0"/>
              <a:t>- Como parámetro se va a pasar el número de respuesta elegida por el jugador (ver los botones de las respuestas en HTML)</a:t>
            </a:r>
            <a:endParaRPr lang="es-ES" sz="2000" dirty="0" smtClean="0"/>
          </a:p>
          <a:p>
            <a:pPr algn="just"/>
            <a:r>
              <a:rPr lang="es-ES" sz="2000" dirty="0" smtClean="0"/>
              <a:t>   - Hacer visible el “</a:t>
            </a:r>
            <a:r>
              <a:rPr lang="es-ES" sz="2000" dirty="0" err="1" smtClean="0"/>
              <a:t>div</a:t>
            </a:r>
            <a:r>
              <a:rPr lang="es-ES" sz="2000" dirty="0" smtClean="0"/>
              <a:t>” en el que se va a indicar si se ha acertado o no la pregunta</a:t>
            </a:r>
          </a:p>
          <a:p>
            <a:pPr algn="just"/>
            <a:r>
              <a:rPr lang="es-ES" sz="2000" dirty="0" smtClean="0"/>
              <a:t>   - Si se acierta </a:t>
            </a:r>
            <a:r>
              <a:rPr lang="es-ES" sz="2000" dirty="0" smtClean="0">
                <a:sym typeface="Wingdings" pitchFamily="2" charset="2"/>
              </a:rPr>
              <a:t> Escribir “Acierto”, sumar 10 puntos y llamar a montar la </a:t>
            </a:r>
            <a:r>
              <a:rPr lang="es-ES" sz="2000" smtClean="0">
                <a:sym typeface="Wingdings" pitchFamily="2" charset="2"/>
              </a:rPr>
              <a:t>siguiente </a:t>
            </a:r>
            <a:r>
              <a:rPr lang="es-ES" sz="2000" smtClean="0">
                <a:sym typeface="Wingdings" pitchFamily="2" charset="2"/>
              </a:rPr>
              <a:t>pregunta.</a:t>
            </a:r>
            <a:endParaRPr lang="es-ES" sz="2000" dirty="0" smtClean="0">
              <a:sym typeface="Wingdings" pitchFamily="2" charset="2"/>
            </a:endParaRPr>
          </a:p>
          <a:p>
            <a:pPr algn="just"/>
            <a:r>
              <a:rPr lang="es-ES" sz="2000" dirty="0" smtClean="0">
                <a:sym typeface="Wingdings" pitchFamily="2" charset="2"/>
              </a:rPr>
              <a:t>   - Si se falla  Escribir “Fallo”, restar 5 puntos y deshabilitar el botón de la respuesta </a:t>
            </a:r>
            <a:r>
              <a:rPr lang="es-ES" sz="2000" dirty="0" smtClean="0">
                <a:sym typeface="Wingdings" pitchFamily="2" charset="2"/>
              </a:rPr>
              <a:t>incorrecta.</a:t>
            </a:r>
            <a:endParaRPr lang="es-ES" sz="2000" dirty="0"/>
          </a:p>
          <a:p>
            <a:endParaRPr lang="es-ES" sz="2400" dirty="0"/>
          </a:p>
          <a:p>
            <a:endParaRPr lang="es-ES" dirty="0"/>
          </a:p>
          <a:p>
            <a:endParaRPr lang="es-E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MEJORAS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85720" y="1428736"/>
            <a:ext cx="8643998" cy="5000660"/>
          </a:xfrm>
        </p:spPr>
        <p:txBody>
          <a:bodyPr>
            <a:normAutofit fontScale="85000" lnSpcReduction="20000"/>
          </a:bodyPr>
          <a:lstStyle/>
          <a:p>
            <a:pPr algn="just">
              <a:buFontTx/>
              <a:buChar char="-"/>
            </a:pPr>
            <a:r>
              <a:rPr lang="es-ES" dirty="0" smtClean="0"/>
              <a:t>El juego debe tener un </a:t>
            </a:r>
            <a:r>
              <a:rPr lang="es-ES" dirty="0" smtClean="0">
                <a:solidFill>
                  <a:srgbClr val="FFFF00"/>
                </a:solidFill>
              </a:rPr>
              <a:t>mínimo de 5 preguntas</a:t>
            </a:r>
            <a:r>
              <a:rPr lang="es-ES" dirty="0" smtClean="0"/>
              <a:t>.</a:t>
            </a:r>
          </a:p>
          <a:p>
            <a:pPr algn="just">
              <a:buFontTx/>
              <a:buChar char="-"/>
            </a:pPr>
            <a:r>
              <a:rPr lang="es-ES" dirty="0" smtClean="0"/>
              <a:t>Al acertar la última pregunta debe pasar a la </a:t>
            </a:r>
            <a:r>
              <a:rPr lang="es-ES" dirty="0" smtClean="0">
                <a:solidFill>
                  <a:srgbClr val="FFC000"/>
                </a:solidFill>
              </a:rPr>
              <a:t>tercera pantalla</a:t>
            </a:r>
            <a:r>
              <a:rPr lang="es-ES" dirty="0" smtClean="0"/>
              <a:t> (ver diapositiva nº 5).</a:t>
            </a:r>
          </a:p>
          <a:p>
            <a:pPr algn="just">
              <a:buFontTx/>
              <a:buChar char="-"/>
            </a:pPr>
            <a:r>
              <a:rPr lang="es-ES" dirty="0" smtClean="0"/>
              <a:t>En cada pregunta debe aparecer una </a:t>
            </a:r>
            <a:r>
              <a:rPr lang="es-ES" dirty="0" smtClean="0">
                <a:solidFill>
                  <a:srgbClr val="B7FFCF"/>
                </a:solidFill>
              </a:rPr>
              <a:t>imagen</a:t>
            </a:r>
            <a:r>
              <a:rPr lang="es-ES" dirty="0" smtClean="0"/>
              <a:t> relacionada. </a:t>
            </a:r>
          </a:p>
          <a:p>
            <a:pPr algn="just">
              <a:buFontTx/>
              <a:buChar char="-"/>
            </a:pPr>
            <a:r>
              <a:rPr lang="es-ES" dirty="0" smtClean="0"/>
              <a:t>Debe aparecer en la pantalla el </a:t>
            </a:r>
            <a:r>
              <a:rPr lang="es-ES" dirty="0" smtClean="0">
                <a:solidFill>
                  <a:srgbClr val="FFFF00"/>
                </a:solidFill>
              </a:rPr>
              <a:t>número de pregunta </a:t>
            </a:r>
            <a:r>
              <a:rPr lang="es-ES" dirty="0" smtClean="0"/>
              <a:t>en el que estamos </a:t>
            </a:r>
            <a:r>
              <a:rPr lang="es-ES" sz="1600" dirty="0" smtClean="0"/>
              <a:t>(debajo de las respuestas)</a:t>
            </a:r>
            <a:endParaRPr lang="es-ES" dirty="0" smtClean="0"/>
          </a:p>
          <a:p>
            <a:pPr algn="just">
              <a:buFontTx/>
              <a:buChar char="-"/>
            </a:pPr>
            <a:r>
              <a:rPr lang="es-ES" dirty="0" smtClean="0"/>
              <a:t>Al fallar y al acertar, en lugar de “Fallo” y “Acierto”, debe aparecer una </a:t>
            </a:r>
            <a:r>
              <a:rPr lang="es-ES" dirty="0" smtClean="0">
                <a:solidFill>
                  <a:srgbClr val="FFC000"/>
                </a:solidFill>
              </a:rPr>
              <a:t>imagen</a:t>
            </a:r>
            <a:r>
              <a:rPr lang="es-ES" dirty="0" smtClean="0"/>
              <a:t> que lo indique.</a:t>
            </a:r>
          </a:p>
          <a:p>
            <a:pPr algn="just">
              <a:buFontTx/>
              <a:buChar char="-"/>
            </a:pPr>
            <a:r>
              <a:rPr lang="es-ES" dirty="0" smtClean="0"/>
              <a:t>Habilita los 4 botones de las respuestas mediante un </a:t>
            </a:r>
            <a:r>
              <a:rPr lang="es-ES" dirty="0" smtClean="0">
                <a:solidFill>
                  <a:srgbClr val="FF8F8F"/>
                </a:solidFill>
              </a:rPr>
              <a:t>bucle “</a:t>
            </a:r>
            <a:r>
              <a:rPr lang="es-ES" dirty="0" err="1" smtClean="0">
                <a:solidFill>
                  <a:srgbClr val="FF8F8F"/>
                </a:solidFill>
              </a:rPr>
              <a:t>for</a:t>
            </a:r>
            <a:r>
              <a:rPr lang="es-ES" dirty="0" smtClean="0">
                <a:solidFill>
                  <a:srgbClr val="FF8F8F"/>
                </a:solidFill>
              </a:rPr>
              <a:t>”.</a:t>
            </a:r>
          </a:p>
          <a:p>
            <a:pPr algn="just">
              <a:buFontTx/>
              <a:buChar char="-"/>
            </a:pPr>
            <a:r>
              <a:rPr lang="es-ES" dirty="0" smtClean="0"/>
              <a:t>Los aciertos y los fallos irán acompañados de un </a:t>
            </a:r>
            <a:r>
              <a:rPr lang="es-ES" dirty="0" smtClean="0">
                <a:solidFill>
                  <a:srgbClr val="B7FFCF"/>
                </a:solidFill>
              </a:rPr>
              <a:t>sonido</a:t>
            </a:r>
            <a:r>
              <a:rPr lang="es-ES" dirty="0" smtClean="0"/>
              <a:t> significativo.</a:t>
            </a:r>
          </a:p>
          <a:p>
            <a:pPr algn="just">
              <a:buFontTx/>
              <a:buChar char="-"/>
            </a:pPr>
            <a:r>
              <a:rPr lang="es-ES" dirty="0" smtClean="0"/>
              <a:t>Desordena las preguntas y las respuestas dentro de cada pregunta (</a:t>
            </a:r>
            <a:r>
              <a:rPr lang="es-ES" dirty="0" smtClean="0">
                <a:solidFill>
                  <a:srgbClr val="FF8F8F"/>
                </a:solidFill>
              </a:rPr>
              <a:t>Dificultad alta</a:t>
            </a:r>
            <a:r>
              <a:rPr lang="es-ES" dirty="0" smtClean="0"/>
              <a:t>)</a:t>
            </a:r>
          </a:p>
          <a:p>
            <a:pPr>
              <a:buFontTx/>
              <a:buChar char="-"/>
            </a:pPr>
            <a:endParaRPr lang="es-ES" dirty="0" smtClean="0"/>
          </a:p>
          <a:p>
            <a:pPr>
              <a:buFontTx/>
              <a:buChar char="-"/>
            </a:pPr>
            <a:endParaRPr lang="es-ES" dirty="0" smtClean="0"/>
          </a:p>
          <a:p>
            <a:pPr>
              <a:buFontTx/>
              <a:buChar char="-"/>
            </a:pPr>
            <a:endParaRPr lang="es-E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r>
              <a:rPr lang="es-ES" dirty="0" smtClean="0"/>
              <a:t>INTRODUCCIÓN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0634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s-ES" dirty="0" smtClean="0"/>
              <a:t>Vamos a programar un sitio web utilizando HTML, CSS y JAVASCRIPT.</a:t>
            </a:r>
          </a:p>
          <a:p>
            <a:pPr>
              <a:buNone/>
            </a:pPr>
            <a:endParaRPr lang="es-ES" sz="1400" dirty="0" smtClean="0"/>
          </a:p>
          <a:p>
            <a:pPr>
              <a:buNone/>
            </a:pPr>
            <a:r>
              <a:rPr lang="es-ES" dirty="0" smtClean="0"/>
              <a:t>El sitio web va a constar de:</a:t>
            </a:r>
          </a:p>
          <a:p>
            <a:pPr>
              <a:buNone/>
            </a:pPr>
            <a:endParaRPr lang="es-ES" sz="1800" dirty="0" smtClean="0"/>
          </a:p>
          <a:p>
            <a:pPr>
              <a:buFontTx/>
              <a:buChar char="-"/>
            </a:pPr>
            <a:r>
              <a:rPr lang="es-ES" dirty="0" smtClean="0"/>
              <a:t>3 pantallas (3 archivos en HTML)</a:t>
            </a:r>
          </a:p>
          <a:p>
            <a:pPr>
              <a:buFontTx/>
              <a:buChar char="-"/>
            </a:pPr>
            <a:r>
              <a:rPr lang="es-ES" dirty="0" smtClean="0"/>
              <a:t>1 archivo CSS para darle estilos</a:t>
            </a:r>
          </a:p>
          <a:p>
            <a:pPr>
              <a:buFontTx/>
              <a:buChar char="-"/>
            </a:pPr>
            <a:r>
              <a:rPr lang="es-ES" dirty="0" smtClean="0"/>
              <a:t>1 archivo JAVASCRIPT (.</a:t>
            </a:r>
            <a:r>
              <a:rPr lang="es-ES" dirty="0" err="1" smtClean="0"/>
              <a:t>js</a:t>
            </a:r>
            <a:r>
              <a:rPr lang="es-ES" dirty="0" smtClean="0"/>
              <a:t>) para darle dinamismo al sitio web</a:t>
            </a:r>
          </a:p>
          <a:p>
            <a:pPr>
              <a:buNone/>
            </a:pPr>
            <a:endParaRPr lang="es-ES" dirty="0" smtClean="0"/>
          </a:p>
          <a:p>
            <a:pPr>
              <a:buFontTx/>
              <a:buChar char="-"/>
            </a:pPr>
            <a:endParaRPr lang="es-ES" dirty="0"/>
          </a:p>
        </p:txBody>
      </p:sp>
      <p:sp>
        <p:nvSpPr>
          <p:cNvPr id="4" name="3 CuadroTexto"/>
          <p:cNvSpPr txBox="1"/>
          <p:nvPr/>
        </p:nvSpPr>
        <p:spPr>
          <a:xfrm>
            <a:off x="6357950" y="3643314"/>
            <a:ext cx="2786050" cy="5232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ES" sz="1400" dirty="0" smtClean="0"/>
              <a:t>2 de ellos están incompletos en la carpeta “Archivos alumnado”</a:t>
            </a:r>
            <a:endParaRPr lang="es-E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s-ES" dirty="0" smtClean="0"/>
              <a:t>DISEÑO DE LAS PÁGINAS WEB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0634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s-ES" dirty="0" smtClean="0"/>
              <a:t>Las 3 pantallas del juego tendrán, </a:t>
            </a:r>
            <a:r>
              <a:rPr lang="es-ES" dirty="0" smtClean="0">
                <a:solidFill>
                  <a:srgbClr val="00B0F0"/>
                </a:solidFill>
              </a:rPr>
              <a:t>como mínimo</a:t>
            </a:r>
            <a:r>
              <a:rPr lang="es-ES" dirty="0" smtClean="0"/>
              <a:t>, los siguientes elementos:</a:t>
            </a:r>
          </a:p>
          <a:p>
            <a:pPr>
              <a:buNone/>
            </a:pPr>
            <a:endParaRPr lang="es-ES" sz="2400" dirty="0" smtClean="0"/>
          </a:p>
          <a:p>
            <a:pPr>
              <a:buNone/>
            </a:pPr>
            <a:r>
              <a:rPr lang="es-ES" sz="2400" dirty="0" smtClean="0"/>
              <a:t>PANTALLA 1 (archivo “index.html”)</a:t>
            </a:r>
          </a:p>
          <a:p>
            <a:pPr>
              <a:buFontTx/>
              <a:buChar char="-"/>
            </a:pPr>
            <a:r>
              <a:rPr lang="es-ES" sz="2400" dirty="0" smtClean="0"/>
              <a:t>TÍTULO (&lt;H1&gt;)</a:t>
            </a:r>
          </a:p>
          <a:p>
            <a:pPr>
              <a:buFontTx/>
              <a:buChar char="-"/>
            </a:pPr>
            <a:r>
              <a:rPr lang="es-ES" sz="2000" dirty="0" smtClean="0"/>
              <a:t>IMAGEN CENTRAL</a:t>
            </a:r>
          </a:p>
          <a:p>
            <a:pPr>
              <a:buFontTx/>
              <a:buChar char="-"/>
            </a:pPr>
            <a:r>
              <a:rPr lang="es-ES" sz="2000" dirty="0" smtClean="0"/>
              <a:t>BOTÓN DE START</a:t>
            </a:r>
          </a:p>
          <a:p>
            <a:pPr>
              <a:buNone/>
            </a:pPr>
            <a:endParaRPr lang="es-ES" sz="2400" dirty="0" smtClean="0"/>
          </a:p>
          <a:p>
            <a:pPr>
              <a:buNone/>
            </a:pPr>
            <a:endParaRPr lang="es-E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/>
          <a:srcRect l="868" t="7937" r="905" b="6735"/>
          <a:stretch>
            <a:fillRect/>
          </a:stretch>
        </p:blipFill>
        <p:spPr bwMode="auto">
          <a:xfrm>
            <a:off x="3500430" y="3786190"/>
            <a:ext cx="5286412" cy="25831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5 CuadroTexto"/>
          <p:cNvSpPr txBox="1"/>
          <p:nvPr/>
        </p:nvSpPr>
        <p:spPr>
          <a:xfrm>
            <a:off x="142844" y="4714884"/>
            <a:ext cx="3286148" cy="138499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s-ES" sz="1400" dirty="0" smtClean="0"/>
              <a:t>Este botón lo puedes meter dentro de la etiqueta &lt;a&gt; (hipervínculo) para enlazar esta página con la siguiente al hacer clic en él. Utiliza los atributos “</a:t>
            </a:r>
            <a:r>
              <a:rPr lang="es-ES" sz="1400" dirty="0" err="1" smtClean="0"/>
              <a:t>href</a:t>
            </a:r>
            <a:r>
              <a:rPr lang="es-ES" sz="1400" dirty="0" smtClean="0"/>
              <a:t>” y “target” para que abra la página principal en la misma ventana.</a:t>
            </a:r>
            <a:endParaRPr lang="es-E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s-ES" dirty="0" smtClean="0"/>
              <a:t>DISEÑO DE LAS PÁGINAS WEB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14282" y="1600200"/>
            <a:ext cx="8786874" cy="4900634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s-ES" sz="2400" dirty="0" smtClean="0"/>
              <a:t>PANTALLA </a:t>
            </a:r>
            <a:r>
              <a:rPr lang="es-ES" sz="2400" dirty="0"/>
              <a:t>2</a:t>
            </a:r>
            <a:r>
              <a:rPr lang="es-ES" sz="2400" dirty="0" smtClean="0"/>
              <a:t> </a:t>
            </a:r>
            <a:r>
              <a:rPr lang="es-ES" sz="1600" dirty="0" smtClean="0"/>
              <a:t>(la pantalla principal del juego</a:t>
            </a:r>
            <a:r>
              <a:rPr lang="es-ES" sz="2000" dirty="0" smtClean="0"/>
              <a:t>) (</a:t>
            </a:r>
            <a:r>
              <a:rPr lang="es-ES" sz="1600" dirty="0" smtClean="0"/>
              <a:t>archivo “</a:t>
            </a:r>
            <a:r>
              <a:rPr lang="es-ES" sz="1600" dirty="0" smtClean="0">
                <a:solidFill>
                  <a:srgbClr val="FFFF00"/>
                </a:solidFill>
              </a:rPr>
              <a:t>pantalla_principal.html</a:t>
            </a:r>
            <a:r>
              <a:rPr lang="es-ES" sz="1600" dirty="0" smtClean="0"/>
              <a:t>”)</a:t>
            </a:r>
          </a:p>
          <a:p>
            <a:pPr>
              <a:buFontTx/>
              <a:buChar char="-"/>
            </a:pPr>
            <a:r>
              <a:rPr lang="es-ES" sz="2400" dirty="0" smtClean="0"/>
              <a:t>Mantener el TÍTULO de la pantalla de inicio</a:t>
            </a:r>
          </a:p>
          <a:p>
            <a:pPr>
              <a:buFontTx/>
              <a:buChar char="-"/>
            </a:pPr>
            <a:r>
              <a:rPr lang="es-ES" sz="2400" dirty="0" smtClean="0"/>
              <a:t>Enunciado de la pregunta</a:t>
            </a:r>
          </a:p>
          <a:p>
            <a:pPr>
              <a:buFontTx/>
              <a:buChar char="-"/>
            </a:pPr>
            <a:r>
              <a:rPr lang="es-ES" sz="2400" dirty="0" smtClean="0"/>
              <a:t>4 respuestas posibles</a:t>
            </a:r>
          </a:p>
          <a:p>
            <a:pPr>
              <a:buFontTx/>
              <a:buChar char="-"/>
            </a:pPr>
            <a:r>
              <a:rPr lang="es-ES" sz="2400" dirty="0" smtClean="0"/>
              <a:t>Puntuación </a:t>
            </a:r>
          </a:p>
          <a:p>
            <a:pPr>
              <a:buFontTx/>
              <a:buChar char="-"/>
            </a:pPr>
            <a:r>
              <a:rPr lang="es-ES" sz="2400" dirty="0" smtClean="0"/>
              <a:t>Mensaje Acierto/Fallo</a:t>
            </a:r>
          </a:p>
          <a:p>
            <a:pPr>
              <a:buNone/>
            </a:pPr>
            <a:endParaRPr lang="es-E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l="1116" t="7937" r="657" b="6734"/>
          <a:stretch>
            <a:fillRect/>
          </a:stretch>
        </p:blipFill>
        <p:spPr bwMode="auto">
          <a:xfrm>
            <a:off x="3643306" y="4214818"/>
            <a:ext cx="5072098" cy="2478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s-ES" dirty="0" smtClean="0"/>
              <a:t>DISEÑO DE LAS PÁGINAS WEB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0634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s-ES" sz="2400" dirty="0" smtClean="0"/>
              <a:t>PANTALLA 3 (</a:t>
            </a:r>
            <a:r>
              <a:rPr lang="es-ES" sz="2000" dirty="0" smtClean="0"/>
              <a:t>la pantalla final del juego</a:t>
            </a:r>
            <a:r>
              <a:rPr lang="es-ES" sz="2400" dirty="0" smtClean="0"/>
              <a:t>)(</a:t>
            </a:r>
            <a:r>
              <a:rPr lang="es-ES" sz="1800" dirty="0" smtClean="0"/>
              <a:t>este archivo lo tienes que redactar tú</a:t>
            </a:r>
            <a:r>
              <a:rPr lang="es-ES" sz="2000" dirty="0" smtClean="0"/>
              <a:t>)</a:t>
            </a:r>
            <a:endParaRPr lang="es-ES" sz="2400" dirty="0" smtClean="0"/>
          </a:p>
          <a:p>
            <a:pPr>
              <a:buFontTx/>
              <a:buChar char="-"/>
            </a:pPr>
            <a:r>
              <a:rPr lang="es-ES" sz="2400" dirty="0" smtClean="0"/>
              <a:t>Mantener el TÍTULO de la pantalla de inicio</a:t>
            </a:r>
          </a:p>
          <a:p>
            <a:pPr>
              <a:buFontTx/>
              <a:buChar char="-"/>
            </a:pPr>
            <a:r>
              <a:rPr lang="es-ES" sz="2400" dirty="0" smtClean="0"/>
              <a:t>Mensaje de felicitación por acabarlo</a:t>
            </a:r>
          </a:p>
          <a:p>
            <a:pPr>
              <a:buFontTx/>
              <a:buChar char="-"/>
            </a:pPr>
            <a:r>
              <a:rPr lang="es-ES" sz="2400" dirty="0" smtClean="0"/>
              <a:t>Puntuación final</a:t>
            </a:r>
          </a:p>
          <a:p>
            <a:pPr>
              <a:buFontTx/>
              <a:buChar char="-"/>
            </a:pPr>
            <a:r>
              <a:rPr lang="es-ES" sz="2400" dirty="0" smtClean="0"/>
              <a:t>Botón de “Inicio”</a:t>
            </a:r>
          </a:p>
          <a:p>
            <a:pPr>
              <a:buFontTx/>
              <a:buChar char="-"/>
            </a:pPr>
            <a:endParaRPr lang="es-ES" sz="2400" dirty="0" smtClean="0"/>
          </a:p>
          <a:p>
            <a:pPr>
              <a:buNone/>
            </a:pPr>
            <a:endParaRPr lang="es-E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 l="1116" t="7937" r="657" b="4750"/>
          <a:stretch>
            <a:fillRect/>
          </a:stretch>
        </p:blipFill>
        <p:spPr bwMode="auto">
          <a:xfrm>
            <a:off x="3428992" y="3929066"/>
            <a:ext cx="5572164" cy="2786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s-ES" dirty="0" smtClean="0"/>
              <a:t>DISEÑO DE LAS PÁGINAS WEB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0634"/>
          </a:xfrm>
        </p:spPr>
        <p:txBody>
          <a:bodyPr>
            <a:normAutofit lnSpcReduction="10000"/>
          </a:bodyPr>
          <a:lstStyle/>
          <a:p>
            <a:pPr>
              <a:buNone/>
            </a:pPr>
            <a:endParaRPr lang="es-ES" sz="2400" dirty="0" smtClean="0"/>
          </a:p>
          <a:p>
            <a:pPr algn="just">
              <a:buNone/>
            </a:pPr>
            <a:r>
              <a:rPr lang="es-ES" sz="2400" dirty="0" smtClean="0"/>
              <a:t>El archivo CSS se deja abierto para que cada </a:t>
            </a:r>
            <a:r>
              <a:rPr lang="es-ES" sz="2400" dirty="0" err="1" smtClean="0"/>
              <a:t>un@</a:t>
            </a:r>
            <a:r>
              <a:rPr lang="es-ES" sz="2400" dirty="0" smtClean="0"/>
              <a:t> le dé el estilo que quiera.</a:t>
            </a:r>
          </a:p>
          <a:p>
            <a:pPr>
              <a:buNone/>
            </a:pPr>
            <a:endParaRPr lang="es-ES" sz="2400" dirty="0" smtClean="0"/>
          </a:p>
          <a:p>
            <a:pPr algn="just">
              <a:buNone/>
            </a:pPr>
            <a:r>
              <a:rPr lang="es-ES" sz="2400" dirty="0" smtClean="0"/>
              <a:t>Ten la </a:t>
            </a:r>
            <a:r>
              <a:rPr lang="es-ES" sz="2400" dirty="0"/>
              <a:t>precaución de identificar </a:t>
            </a:r>
            <a:r>
              <a:rPr lang="es-ES" sz="2400" dirty="0" smtClean="0"/>
              <a:t>con “id” o con “</a:t>
            </a:r>
            <a:r>
              <a:rPr lang="es-ES" sz="2400" dirty="0" err="1" smtClean="0"/>
              <a:t>class</a:t>
            </a:r>
            <a:r>
              <a:rPr lang="es-ES" sz="2400" dirty="0" smtClean="0"/>
              <a:t>”  los elementos </a:t>
            </a:r>
            <a:r>
              <a:rPr lang="es-ES" sz="2400" dirty="0" err="1" smtClean="0"/>
              <a:t>Html</a:t>
            </a:r>
            <a:r>
              <a:rPr lang="es-ES" sz="2400" dirty="0" smtClean="0"/>
              <a:t> que aparecen en cada una de las páginas web, para poder darles luego estilos.</a:t>
            </a:r>
          </a:p>
          <a:p>
            <a:pPr>
              <a:buNone/>
            </a:pPr>
            <a:endParaRPr lang="es-ES" sz="2400" dirty="0" smtClean="0"/>
          </a:p>
          <a:p>
            <a:pPr algn="just">
              <a:buNone/>
            </a:pPr>
            <a:r>
              <a:rPr lang="es-ES" sz="2400" dirty="0" smtClean="0"/>
              <a:t>No pierdas mucho tiempo en esta parte del sitio web porque lo más importante es que funcione bien.</a:t>
            </a:r>
          </a:p>
          <a:p>
            <a:pPr algn="just">
              <a:buNone/>
            </a:pPr>
            <a:endParaRPr lang="es-ES" sz="2400" dirty="0"/>
          </a:p>
          <a:p>
            <a:pPr algn="just">
              <a:buNone/>
            </a:pPr>
            <a:r>
              <a:rPr lang="es-ES" sz="2400" dirty="0" smtClean="0"/>
              <a:t>Recuerda vincular el archivo CSS con los HTML.</a:t>
            </a:r>
          </a:p>
          <a:p>
            <a:pPr>
              <a:buNone/>
            </a:pPr>
            <a:endParaRPr lang="es-ES" sz="2400" dirty="0" smtClean="0"/>
          </a:p>
          <a:p>
            <a:pPr>
              <a:buNone/>
            </a:pPr>
            <a:endParaRPr lang="es-E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s-ES" dirty="0" smtClean="0"/>
              <a:t>PROGRAMACIÓN JAVASCRIPT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0634"/>
          </a:xfrm>
        </p:spPr>
        <p:txBody>
          <a:bodyPr>
            <a:normAutofit/>
          </a:bodyPr>
          <a:lstStyle/>
          <a:p>
            <a:pPr>
              <a:buNone/>
            </a:pPr>
            <a:endParaRPr lang="es-ES" sz="2400" dirty="0" smtClean="0"/>
          </a:p>
          <a:p>
            <a:pPr>
              <a:buNone/>
            </a:pPr>
            <a:endParaRPr lang="es-ES" sz="2400" dirty="0" smtClean="0"/>
          </a:p>
          <a:p>
            <a:pPr>
              <a:buNone/>
            </a:pPr>
            <a:endParaRPr lang="es-ES" dirty="0"/>
          </a:p>
        </p:txBody>
      </p:sp>
      <p:sp>
        <p:nvSpPr>
          <p:cNvPr id="4" name="3 CuadroTexto"/>
          <p:cNvSpPr txBox="1"/>
          <p:nvPr/>
        </p:nvSpPr>
        <p:spPr>
          <a:xfrm>
            <a:off x="428596" y="1643050"/>
            <a:ext cx="8501122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1) Empieza </a:t>
            </a:r>
            <a:r>
              <a:rPr lang="es-ES" sz="2400" dirty="0"/>
              <a:t>declarando </a:t>
            </a:r>
            <a:r>
              <a:rPr lang="es-ES" sz="2400" dirty="0" smtClean="0"/>
              <a:t>las </a:t>
            </a:r>
            <a:r>
              <a:rPr lang="es-ES" sz="2400" dirty="0"/>
              <a:t>siguientes variables </a:t>
            </a:r>
            <a:r>
              <a:rPr lang="es-ES" sz="2400" dirty="0" smtClean="0"/>
              <a:t>globales (</a:t>
            </a:r>
            <a:r>
              <a:rPr lang="es-ES" sz="2400" dirty="0" err="1" smtClean="0"/>
              <a:t>var</a:t>
            </a:r>
            <a:r>
              <a:rPr lang="es-ES" sz="2400" dirty="0" smtClean="0"/>
              <a:t>):</a:t>
            </a:r>
          </a:p>
          <a:p>
            <a:endParaRPr lang="es-ES" sz="2400" dirty="0"/>
          </a:p>
          <a:p>
            <a:pPr>
              <a:buFontTx/>
              <a:buChar char="-"/>
            </a:pPr>
            <a:r>
              <a:rPr lang="es-ES" sz="2400" dirty="0" smtClean="0">
                <a:solidFill>
                  <a:srgbClr val="B7FFCF"/>
                </a:solidFill>
              </a:rPr>
              <a:t> </a:t>
            </a:r>
            <a:r>
              <a:rPr lang="es-ES" sz="2400" dirty="0" err="1" smtClean="0">
                <a:solidFill>
                  <a:srgbClr val="B7FFCF"/>
                </a:solidFill>
              </a:rPr>
              <a:t>respuestaCorrecta</a:t>
            </a:r>
            <a:r>
              <a:rPr lang="es-ES" sz="2400" dirty="0" smtClean="0">
                <a:solidFill>
                  <a:srgbClr val="B7FFCF"/>
                </a:solidFill>
              </a:rPr>
              <a:t> </a:t>
            </a:r>
            <a:r>
              <a:rPr lang="es-ES" sz="2400" dirty="0" smtClean="0"/>
              <a:t>(tipo numérico)</a:t>
            </a:r>
          </a:p>
          <a:p>
            <a:endParaRPr lang="es-ES" sz="800" dirty="0" smtClean="0"/>
          </a:p>
          <a:p>
            <a:pPr>
              <a:buFontTx/>
              <a:buChar char="-"/>
            </a:pPr>
            <a:r>
              <a:rPr lang="es-ES" sz="2400" dirty="0" smtClean="0">
                <a:solidFill>
                  <a:srgbClr val="B7FFCF"/>
                </a:solidFill>
              </a:rPr>
              <a:t> </a:t>
            </a:r>
            <a:r>
              <a:rPr lang="es-ES" sz="2400" dirty="0" err="1" smtClean="0">
                <a:solidFill>
                  <a:srgbClr val="B7FFCF"/>
                </a:solidFill>
              </a:rPr>
              <a:t>numeroPregunta</a:t>
            </a:r>
            <a:r>
              <a:rPr lang="es-ES" sz="2400" dirty="0" smtClean="0">
                <a:solidFill>
                  <a:srgbClr val="B7FFCF"/>
                </a:solidFill>
              </a:rPr>
              <a:t> </a:t>
            </a:r>
            <a:r>
              <a:rPr lang="es-ES" sz="2400" dirty="0" smtClean="0"/>
              <a:t>(número)</a:t>
            </a:r>
          </a:p>
          <a:p>
            <a:endParaRPr lang="es-ES" sz="800" dirty="0" smtClean="0"/>
          </a:p>
          <a:p>
            <a:pPr>
              <a:buFontTx/>
              <a:buChar char="-"/>
            </a:pPr>
            <a:r>
              <a:rPr lang="es-ES" sz="2400" dirty="0" smtClean="0">
                <a:solidFill>
                  <a:srgbClr val="00B0F0"/>
                </a:solidFill>
              </a:rPr>
              <a:t> </a:t>
            </a:r>
            <a:r>
              <a:rPr lang="es-ES" sz="2400" dirty="0" err="1" smtClean="0">
                <a:solidFill>
                  <a:srgbClr val="B7FFCF"/>
                </a:solidFill>
              </a:rPr>
              <a:t>preguntaActual</a:t>
            </a:r>
            <a:r>
              <a:rPr lang="es-ES" sz="2400" dirty="0" smtClean="0"/>
              <a:t> (</a:t>
            </a:r>
            <a:r>
              <a:rPr lang="es-ES" sz="2400" dirty="0" err="1" smtClean="0"/>
              <a:t>array</a:t>
            </a:r>
            <a:r>
              <a:rPr lang="es-ES" sz="2400" dirty="0" smtClean="0"/>
              <a:t> </a:t>
            </a:r>
            <a:r>
              <a:rPr lang="es-ES" sz="1400" dirty="0" smtClean="0"/>
              <a:t>(como las listas de </a:t>
            </a:r>
            <a:r>
              <a:rPr lang="es-ES" sz="1400" dirty="0" err="1" smtClean="0"/>
              <a:t>App</a:t>
            </a:r>
            <a:r>
              <a:rPr lang="es-ES" sz="1400" dirty="0" smtClean="0"/>
              <a:t> Inventor)</a:t>
            </a:r>
            <a:r>
              <a:rPr lang="es-ES" sz="2400" dirty="0" smtClean="0"/>
              <a:t>) (</a:t>
            </a:r>
            <a:r>
              <a:rPr lang="es-ES" sz="2000" dirty="0" smtClean="0"/>
              <a:t>al principio estará vacío)</a:t>
            </a:r>
            <a:endParaRPr lang="es-ES" sz="2400" dirty="0" smtClean="0"/>
          </a:p>
          <a:p>
            <a:endParaRPr lang="es-ES" sz="800" dirty="0" smtClean="0"/>
          </a:p>
          <a:p>
            <a:pPr>
              <a:buFontTx/>
              <a:buChar char="-"/>
            </a:pPr>
            <a:r>
              <a:rPr lang="es-ES" sz="2400" dirty="0" smtClean="0">
                <a:solidFill>
                  <a:srgbClr val="00B0F0"/>
                </a:solidFill>
              </a:rPr>
              <a:t> </a:t>
            </a:r>
            <a:r>
              <a:rPr lang="es-ES" sz="2400" dirty="0" smtClean="0">
                <a:solidFill>
                  <a:srgbClr val="B7FFCF"/>
                </a:solidFill>
              </a:rPr>
              <a:t>puntos</a:t>
            </a:r>
            <a:r>
              <a:rPr lang="es-ES" sz="2400" dirty="0" smtClean="0"/>
              <a:t> (número)</a:t>
            </a:r>
          </a:p>
          <a:p>
            <a:endParaRPr lang="es-ES" sz="800" dirty="0" smtClean="0"/>
          </a:p>
          <a:p>
            <a:pPr>
              <a:buFontTx/>
              <a:buChar char="-"/>
            </a:pPr>
            <a:r>
              <a:rPr lang="es-ES" sz="2400" dirty="0" smtClean="0">
                <a:solidFill>
                  <a:srgbClr val="00B0F0"/>
                </a:solidFill>
              </a:rPr>
              <a:t> </a:t>
            </a:r>
            <a:r>
              <a:rPr lang="es-ES" sz="2400" dirty="0" err="1" smtClean="0">
                <a:solidFill>
                  <a:srgbClr val="B7FFCF"/>
                </a:solidFill>
              </a:rPr>
              <a:t>listaPreguntas</a:t>
            </a:r>
            <a:r>
              <a:rPr lang="es-ES" sz="2400" dirty="0" smtClean="0"/>
              <a:t> (</a:t>
            </a:r>
            <a:r>
              <a:rPr lang="es-ES" sz="2400" dirty="0" err="1" smtClean="0"/>
              <a:t>array</a:t>
            </a:r>
            <a:r>
              <a:rPr lang="es-ES" sz="2400" dirty="0" smtClean="0"/>
              <a:t>) (aquí debes meter las preguntas de tu juego con los enunciados, respuestas y número de respuesta correcta)</a:t>
            </a:r>
          </a:p>
          <a:p>
            <a:pPr>
              <a:buFontTx/>
              <a:buChar char="-"/>
            </a:pPr>
            <a:endParaRPr lang="es-ES" sz="2400" dirty="0" smtClean="0"/>
          </a:p>
          <a:p>
            <a:pPr algn="ctr"/>
            <a:r>
              <a:rPr lang="es-ES" sz="2400" dirty="0" smtClean="0">
                <a:solidFill>
                  <a:srgbClr val="FFFF00"/>
                </a:solidFill>
              </a:rPr>
              <a:t>NOTA: Busca información en internet sobre los </a:t>
            </a:r>
            <a:r>
              <a:rPr lang="es-ES" sz="2400" dirty="0" err="1" smtClean="0">
                <a:solidFill>
                  <a:srgbClr val="FFFF00"/>
                </a:solidFill>
              </a:rPr>
              <a:t>arrays</a:t>
            </a:r>
            <a:endParaRPr lang="es-ES" sz="2400" dirty="0">
              <a:solidFill>
                <a:srgbClr val="FFFF00"/>
              </a:solidFill>
            </a:endParaRPr>
          </a:p>
          <a:p>
            <a:endParaRPr lang="es-ES" dirty="0"/>
          </a:p>
          <a:p>
            <a:endParaRPr lang="es-E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s-ES" dirty="0" smtClean="0"/>
              <a:t>PROGRAMACIÓN JAVASCRIPT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0634"/>
          </a:xfrm>
        </p:spPr>
        <p:txBody>
          <a:bodyPr>
            <a:normAutofit/>
          </a:bodyPr>
          <a:lstStyle/>
          <a:p>
            <a:pPr>
              <a:buNone/>
            </a:pPr>
            <a:endParaRPr lang="es-ES" sz="2400" dirty="0" smtClean="0"/>
          </a:p>
          <a:p>
            <a:pPr>
              <a:buNone/>
            </a:pPr>
            <a:endParaRPr lang="es-ES" sz="2400" dirty="0" smtClean="0"/>
          </a:p>
          <a:p>
            <a:pPr>
              <a:buNone/>
            </a:pPr>
            <a:endParaRPr lang="es-ES" dirty="0"/>
          </a:p>
        </p:txBody>
      </p:sp>
      <p:sp>
        <p:nvSpPr>
          <p:cNvPr id="4" name="3 CuadroTexto"/>
          <p:cNvSpPr txBox="1"/>
          <p:nvPr/>
        </p:nvSpPr>
        <p:spPr>
          <a:xfrm>
            <a:off x="642910" y="2071678"/>
            <a:ext cx="7643866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2</a:t>
            </a:r>
            <a:r>
              <a:rPr lang="es-ES" sz="2400" dirty="0" smtClean="0"/>
              <a:t>) Cuando se inicialice la pantalla principal del juego se deben invocar dos funciones:</a:t>
            </a:r>
          </a:p>
          <a:p>
            <a:pPr>
              <a:buFontTx/>
              <a:buChar char="-"/>
            </a:pPr>
            <a:r>
              <a:rPr lang="es-ES" sz="2400" dirty="0" smtClean="0"/>
              <a:t> inicio ()</a:t>
            </a:r>
          </a:p>
          <a:p>
            <a:pPr>
              <a:buFontTx/>
              <a:buChar char="-"/>
            </a:pPr>
            <a:r>
              <a:rPr lang="es-ES" sz="2400" dirty="0" smtClean="0"/>
              <a:t> </a:t>
            </a:r>
            <a:r>
              <a:rPr lang="es-ES" sz="2400" dirty="0" err="1" smtClean="0"/>
              <a:t>montarPregunta</a:t>
            </a:r>
            <a:r>
              <a:rPr lang="es-ES" sz="2400" dirty="0" smtClean="0"/>
              <a:t>()</a:t>
            </a:r>
          </a:p>
          <a:p>
            <a:pPr>
              <a:buFontTx/>
              <a:buChar char="-"/>
            </a:pPr>
            <a:endParaRPr lang="es-ES" sz="2400" dirty="0"/>
          </a:p>
          <a:p>
            <a:r>
              <a:rPr lang="es-ES" sz="2400" dirty="0" smtClean="0"/>
              <a:t>Para indicar en </a:t>
            </a:r>
            <a:r>
              <a:rPr lang="es-ES" sz="2400" dirty="0" err="1" smtClean="0"/>
              <a:t>Javascript</a:t>
            </a:r>
            <a:r>
              <a:rPr lang="es-ES" sz="2400" dirty="0" smtClean="0"/>
              <a:t> que se ha inicializado una ventana se utiliza la función “</a:t>
            </a:r>
            <a:r>
              <a:rPr lang="es-ES" sz="2400" dirty="0" err="1" smtClean="0"/>
              <a:t>window.onload</a:t>
            </a:r>
            <a:r>
              <a:rPr lang="es-ES" sz="2400" dirty="0" smtClean="0"/>
              <a:t>” que debe ir </a:t>
            </a:r>
            <a:r>
              <a:rPr lang="es-ES" sz="2400" dirty="0" smtClean="0">
                <a:solidFill>
                  <a:srgbClr val="FFC000"/>
                </a:solidFill>
              </a:rPr>
              <a:t>al final del archivo</a:t>
            </a:r>
            <a:r>
              <a:rPr lang="es-ES" sz="2400" dirty="0" smtClean="0"/>
              <a:t>. </a:t>
            </a:r>
            <a:r>
              <a:rPr lang="es-ES" sz="2400" dirty="0" smtClean="0">
                <a:solidFill>
                  <a:srgbClr val="FFFF00"/>
                </a:solidFill>
              </a:rPr>
              <a:t>Busca información en internet sobre esta función.</a:t>
            </a:r>
          </a:p>
          <a:p>
            <a:endParaRPr lang="es-ES" sz="2400" dirty="0"/>
          </a:p>
          <a:p>
            <a:endParaRPr lang="es-ES" dirty="0"/>
          </a:p>
          <a:p>
            <a:endParaRPr lang="es-E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s-ES" dirty="0" smtClean="0"/>
              <a:t>PROGRAMACIÓN JAVASCRIPT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0634"/>
          </a:xfrm>
        </p:spPr>
        <p:txBody>
          <a:bodyPr>
            <a:normAutofit/>
          </a:bodyPr>
          <a:lstStyle/>
          <a:p>
            <a:pPr>
              <a:buNone/>
            </a:pPr>
            <a:endParaRPr lang="es-ES" sz="2400" dirty="0" smtClean="0"/>
          </a:p>
          <a:p>
            <a:pPr>
              <a:buNone/>
            </a:pPr>
            <a:endParaRPr lang="es-ES" sz="2400" dirty="0" smtClean="0"/>
          </a:p>
          <a:p>
            <a:pPr>
              <a:buNone/>
            </a:pPr>
            <a:endParaRPr lang="es-ES" dirty="0"/>
          </a:p>
        </p:txBody>
      </p:sp>
      <p:sp>
        <p:nvSpPr>
          <p:cNvPr id="4" name="3 CuadroTexto"/>
          <p:cNvSpPr txBox="1"/>
          <p:nvPr/>
        </p:nvSpPr>
        <p:spPr>
          <a:xfrm>
            <a:off x="642910" y="2071678"/>
            <a:ext cx="764386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2400" dirty="0"/>
              <a:t>3</a:t>
            </a:r>
            <a:r>
              <a:rPr lang="es-ES" sz="2400" dirty="0" smtClean="0"/>
              <a:t>) Debajo de las variables globales que declaraste en el primer paso, vas a crear una función, “</a:t>
            </a:r>
            <a:r>
              <a:rPr lang="es-ES" sz="2400" dirty="0" smtClean="0">
                <a:solidFill>
                  <a:srgbClr val="FFFF00"/>
                </a:solidFill>
              </a:rPr>
              <a:t>inicio()</a:t>
            </a:r>
            <a:r>
              <a:rPr lang="es-ES" sz="2400" dirty="0" smtClean="0"/>
              <a:t>”, en la que se van a establecer las condiciones iniciales cada vez que se empieza una partida nueva: </a:t>
            </a:r>
          </a:p>
          <a:p>
            <a:pPr algn="just"/>
            <a:endParaRPr lang="es-ES" sz="2400" dirty="0" smtClean="0"/>
          </a:p>
          <a:p>
            <a:pPr>
              <a:buFontTx/>
              <a:buChar char="-"/>
            </a:pPr>
            <a:r>
              <a:rPr lang="es-ES" sz="2400" dirty="0" smtClean="0"/>
              <a:t> Inicializar la puntuación a 0</a:t>
            </a:r>
          </a:p>
          <a:p>
            <a:pPr>
              <a:buFontTx/>
              <a:buChar char="-"/>
            </a:pPr>
            <a:r>
              <a:rPr lang="es-ES" sz="2400" dirty="0" smtClean="0"/>
              <a:t> Se tienen que ver en pantalla esos 0 puntos</a:t>
            </a:r>
          </a:p>
          <a:p>
            <a:pPr>
              <a:buFontTx/>
              <a:buChar char="-"/>
            </a:pPr>
            <a:r>
              <a:rPr lang="es-ES" sz="2400" dirty="0" smtClean="0"/>
              <a:t> Ocultar el “</a:t>
            </a:r>
            <a:r>
              <a:rPr lang="es-ES" sz="2400" dirty="0" err="1" smtClean="0"/>
              <a:t>div</a:t>
            </a:r>
            <a:r>
              <a:rPr lang="es-ES" sz="2400" dirty="0" smtClean="0"/>
              <a:t>” en el que se va a indicar si se ha acertado o no la pregunta</a:t>
            </a:r>
          </a:p>
          <a:p>
            <a:pPr>
              <a:buFontTx/>
              <a:buChar char="-"/>
            </a:pPr>
            <a:endParaRPr lang="es-ES" sz="2400" dirty="0" smtClean="0"/>
          </a:p>
          <a:p>
            <a:pPr>
              <a:buFontTx/>
              <a:buChar char="-"/>
            </a:pPr>
            <a:endParaRPr lang="es-ES" sz="2400" dirty="0"/>
          </a:p>
          <a:p>
            <a:endParaRPr lang="es-ES" sz="2400" dirty="0"/>
          </a:p>
          <a:p>
            <a:endParaRPr lang="es-ES" dirty="0"/>
          </a:p>
          <a:p>
            <a:endParaRPr lang="es-E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Vértice">
  <a:themeElements>
    <a:clrScheme name="Vértice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Vértice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Vértice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438</TotalTime>
  <Words>861</Words>
  <Application>Microsoft Office PowerPoint</Application>
  <PresentationFormat>Presentación en pantalla (4:3)</PresentationFormat>
  <Paragraphs>103</Paragraphs>
  <Slides>12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3" baseType="lpstr">
      <vt:lpstr>Vértice</vt:lpstr>
      <vt:lpstr>JUEGO DE PREGUNTAS</vt:lpstr>
      <vt:lpstr>INTRODUCCIÓN</vt:lpstr>
      <vt:lpstr>DISEÑO DE LAS PÁGINAS WEB</vt:lpstr>
      <vt:lpstr>DISEÑO DE LAS PÁGINAS WEB</vt:lpstr>
      <vt:lpstr>DISEÑO DE LAS PÁGINAS WEB</vt:lpstr>
      <vt:lpstr>DISEÑO DE LAS PÁGINAS WEB</vt:lpstr>
      <vt:lpstr>PROGRAMACIÓN JAVASCRIPT</vt:lpstr>
      <vt:lpstr>PROGRAMACIÓN JAVASCRIPT</vt:lpstr>
      <vt:lpstr>PROGRAMACIÓN JAVASCRIPT</vt:lpstr>
      <vt:lpstr>PROGRAMACIÓN JAVASCRIPT</vt:lpstr>
      <vt:lpstr>PROGRAMACIÓN JAVASCRIPT</vt:lpstr>
      <vt:lpstr>MEJORAS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taller</dc:creator>
  <cp:lastModifiedBy>taller</cp:lastModifiedBy>
  <cp:revision>21</cp:revision>
  <dcterms:created xsi:type="dcterms:W3CDTF">2021-02-27T22:35:08Z</dcterms:created>
  <dcterms:modified xsi:type="dcterms:W3CDTF">2021-05-06T21:00:14Z</dcterms:modified>
</cp:coreProperties>
</file>

<file path=docProps/thumbnail.jpeg>
</file>